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66" r:id="rId4"/>
    <p:sldId id="262" r:id="rId5"/>
    <p:sldId id="275" r:id="rId6"/>
    <p:sldId id="276" r:id="rId7"/>
    <p:sldId id="278" r:id="rId8"/>
    <p:sldId id="279" r:id="rId9"/>
    <p:sldId id="280" r:id="rId10"/>
    <p:sldId id="346" r:id="rId11"/>
    <p:sldId id="347" r:id="rId12"/>
    <p:sldId id="257" r:id="rId13"/>
    <p:sldId id="261" r:id="rId14"/>
    <p:sldId id="348" r:id="rId15"/>
    <p:sldId id="256" r:id="rId16"/>
    <p:sldId id="34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81BAA-F485-4B89-B598-728C99D2F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03316-3216-41AC-9DD4-B38E89D70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6511D-C2AE-4941-9200-7D7C879D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40703-E2A6-4E9B-8447-04C1F99C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942EB-2485-48FE-A4A9-D274C194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2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2415B-7B11-4AAD-A2C4-60A743B5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EDA2D-D773-461A-BA27-01D21E4A4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F0F25-24E2-4CEF-9C2B-E61AB280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A9063-0070-4B46-8A5A-5E6AC7C3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4128F-1800-44D4-BDED-C6C56CF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8CD166-09B7-4236-843E-51453EF2E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52EDA2-7CDE-4380-B0A0-F20341184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29AA4C-C8E1-418C-BB99-9F94DAA5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0E8B8-E72E-4335-A9FA-0F2B4CA9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065D4-DFFB-4D9D-877A-282E3C1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924ED-991D-484A-A250-720D61CE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9891D9-8D5C-4B4C-AE08-ADCE0BFE09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2290D-6923-449F-AEFD-2F68BB4AE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5A19AE-2755-4D4F-99AD-4139A5AC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18DFE-D42E-4D38-8D32-E1BC9477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D7F404-2BE9-4CBE-9BCA-D1E14A3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A1D0AE-D5CC-464C-A0AE-2135C6153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63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6EA2-339D-4D6A-9E65-8451FC2DA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9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DD7BD-DEB9-49BE-A971-AC34F9C6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37A60-4260-46D7-8F7B-6AF8D044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6840F-02D8-45DC-AEE7-B66A028A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52504-590E-4EF9-B441-9FCFF85C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4CEBE-EA0D-44BE-BA87-56057EC4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8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61812-65F4-4573-92F1-6D726ED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2D647-0A4B-4643-9B01-DB7BD04C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6D8D1-6ED0-4C6F-B76D-6CD08EA0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AE6F6-634F-48A8-9479-7C121578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5A828-9DF0-46BA-BBDC-FD534AD4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58497-DC18-4A9E-8EE8-1B61843F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4CBF7-11AF-49D5-9649-E41AF3038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79AB1-2DD9-4A97-8F9C-4BE1D584D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38A2B9-CF04-4E76-912A-BC2015B2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3BFE25-B19D-449F-9AE3-785100EF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76130-677A-41D0-B930-2FCE8894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DD166-FA06-4F7F-98D0-E8F8041B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F732B-88C4-4C27-8CEA-BBBB78A7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93784E-C6AB-49C2-9AD0-33C9995E1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9A8147-2254-4F98-ADB2-8027911EA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25B00A-58C9-4A93-94D6-AA3D8B5C5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F26E5D-3BED-436B-9851-A337207A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F88172-5CCD-417C-AF6C-B85D7D15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ED624D-9012-48C7-BB1C-BD31ADB3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2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AA36B-AB5E-4531-ADD4-AE6D553A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72F90E-59E0-4015-A208-56CA3CA3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D7969F-5591-4678-A107-07872B56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1AC126-6044-46B7-B105-5A57DAF2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6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941F98-DE26-4220-A04D-4AFD0AD6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20E47A-D04B-42BB-B045-03954E90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E0DA12-A614-48C5-BF47-7E980A41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7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2BAA8-7CE1-49A4-8295-2AFB2158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DEE35-1C6E-4903-AFF2-4B1CCFCE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480319-37DB-4B67-B06C-C61E2AFD9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070D51-2407-41DD-A627-765B2CA0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10F047-52D1-4066-9B4E-3B5A295B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4C8E6-0ECB-4683-91A6-FCDA6B2F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5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7946A-4B8A-4E8F-9482-945489D2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76903F-AD89-41A1-BDA6-778D3172A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5B8E1-D423-4AE1-8A0E-7C97F9DE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59914A-9775-43E9-BAEC-F7CB05AC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11DAF8-DF48-42BC-8591-488EEE3D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45C5BF-10D8-48EE-BC67-6EB650D0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F4F1D-A6B6-46F5-8150-E8CB9351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A7AF2C-3497-4093-83F1-343448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8315-5245-46AB-906F-18BA686F0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1E14-C0F3-4586-A96E-6F72006E62E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B0C3CC-76AB-40B1-A12E-E4E1EFBFC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6A5ED-57BC-4FDA-B80A-D36B4ECCF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7DBB-5CF2-4E5C-AA2B-22A8520B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6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ld.altspu.ru/history/oi_chair/oi_info/10772-shheglova-tk.html" TargetMode="External"/><Relationship Id="rId5" Type="http://schemas.openxmlformats.org/officeDocument/2006/relationships/hyperlink" Target="https://old.altspu.ru/hir/nir_sch/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altspu.ru/history/faculty/oi_chair/oi_library/2567-tk-shheglova-derevnya-i-krestyanstvo-altajskogo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altspu.ru/history/oi_chair/oi_info/10772-shheglova-tk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altspu.ru/history/oi_chair/oi_info/1077" TargetMode="External"/><Relationship Id="rId2" Type="http://schemas.openxmlformats.org/officeDocument/2006/relationships/hyperlink" Target="mailto:ist-oi@altspu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ld.altspu.ru/history/nil/lik/lik_ethno/" TargetMode="External"/><Relationship Id="rId4" Type="http://schemas.openxmlformats.org/officeDocument/2006/relationships/hyperlink" Target="https://old.altspu.ru/hir/nir_s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6C4A8-01DE-48B7-8F96-33F66AFDE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ru-RU" sz="4700" b="1"/>
              <a:t>Интервью: искусство задавать вопросы и слушать ответы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3AC91-C2C0-4174-BD06-63E7F36AC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ru-RU" sz="1700" b="1"/>
              <a:t>Заведующий кафедрой отечественной истории, доктор исторических наук, профессор</a:t>
            </a:r>
          </a:p>
          <a:p>
            <a:pPr algn="l"/>
            <a:r>
              <a:rPr lang="ru-RU" sz="1700" b="1"/>
              <a:t>Татьяна Кирилловна Щеглова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21414-20DE-4FDD-B057-8B679D6D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r="592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4461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1477715583_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2493" y="701336"/>
            <a:ext cx="4139129" cy="611204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1477715599_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852255"/>
            <a:ext cx="3754676" cy="6005745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1477716291_img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3071810"/>
            <a:ext cx="2827433" cy="3786190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03A23F-C06E-473B-AF7E-72231FE00DA6}"/>
              </a:ext>
            </a:extLst>
          </p:cNvPr>
          <p:cNvSpPr txBox="1">
            <a:spLocks/>
          </p:cNvSpPr>
          <p:nvPr/>
        </p:nvSpPr>
        <p:spPr>
          <a:xfrm>
            <a:off x="0" y="44625"/>
            <a:ext cx="11201597" cy="1047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/>
              <a:t>Дополнительная литература по исследовательским технологиям с помощью опроса. Адрес: </a:t>
            </a:r>
            <a:r>
              <a:rPr lang="en-US" altLang="ru-RU" dirty="0">
                <a:hlinkClick r:id="rId5"/>
              </a:rPr>
              <a:t>https://old.altspu.ru/hir/nir_sch/</a:t>
            </a:r>
            <a:r>
              <a:rPr lang="en-US" altLang="ru-RU" dirty="0"/>
              <a:t> </a:t>
            </a:r>
          </a:p>
          <a:p>
            <a:pPr marL="0" indent="0">
              <a:buNone/>
            </a:pPr>
            <a:r>
              <a:rPr lang="ru-RU" altLang="ru-RU" dirty="0"/>
              <a:t>Или </a:t>
            </a:r>
            <a:r>
              <a:rPr lang="en-US" altLang="ru-RU" dirty="0">
                <a:hlinkClick r:id="rId6"/>
              </a:rPr>
              <a:t>https://old.altspu.ru/history/oi_chair/oi_info/10772-shheglova-tk.html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3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ownloads\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"/>
            <a:ext cx="4600092" cy="6525345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ownloads\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9" y="0"/>
            <a:ext cx="5251526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54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 descr="_obl_ист">
            <a:extLst>
              <a:ext uri="{FF2B5EF4-FFF2-40B4-BE49-F238E27FC236}">
                <a16:creationId xmlns:a16="http://schemas.microsoft.com/office/drawing/2014/main" id="{0845C35C-C945-47C2-A209-44FDA54E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72EDF32-6456-4400-B44D-824C08CA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639192"/>
            <a:ext cx="3024187" cy="4145871"/>
          </a:xfrm>
        </p:spPr>
        <p:txBody>
          <a:bodyPr>
            <a:noAutofit/>
          </a:bodyPr>
          <a:lstStyle/>
          <a:p>
            <a:r>
              <a:rPr lang="ru-RU" sz="2800" dirty="0"/>
              <a:t>Адрес размещения монографии:</a:t>
            </a:r>
            <a:br>
              <a:rPr lang="ru-RU" sz="2800" dirty="0"/>
            </a:br>
            <a:r>
              <a:rPr lang="en-US" sz="2800" dirty="0">
                <a:hlinkClick r:id="rId3"/>
              </a:rPr>
              <a:t>https://old.altspu.ru/history/faculty/oi_chair/oi_library/2567-tk-shheglova-derevnya-i-krestyanstvo-altajskogo.html</a:t>
            </a:r>
            <a:br>
              <a:rPr lang="ru-RU" sz="2800" dirty="0"/>
            </a:br>
            <a:br>
              <a:rPr lang="ru-RU" sz="2800" dirty="0"/>
            </a:br>
            <a:r>
              <a:rPr lang="ru-RU" altLang="ru-RU" sz="2800" dirty="0"/>
              <a:t>Есть </a:t>
            </a:r>
            <a:r>
              <a:rPr lang="ru-RU" sz="2800" dirty="0"/>
              <a:t>в районных библиотеках Алтайского края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B65681EB-F8FB-4B5C-9155-9DDE295F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Глава посвященная Войне 1941 -1945 годов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2A9427A6-0B0F-4D4F-9B50-337F7B8BD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2" name="Picture 2" descr="C:\Users\Администратор\Desktop\derevnya-i-krestyanstvo-altayskogo-kraya_page-05251.jpg">
            <a:extLst>
              <a:ext uri="{FF2B5EF4-FFF2-40B4-BE49-F238E27FC236}">
                <a16:creationId xmlns:a16="http://schemas.microsoft.com/office/drawing/2014/main" id="{C9EF60C5-D523-4A34-9C33-AB6C3FEA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3" y="1690688"/>
            <a:ext cx="11924817" cy="41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F61DE680-85C4-4852-B388-0A946984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652" y="1825625"/>
            <a:ext cx="5938421" cy="1325563"/>
          </a:xfrm>
        </p:spPr>
        <p:txBody>
          <a:bodyPr>
            <a:noAutofit/>
          </a:bodyPr>
          <a:lstStyle/>
          <a:p>
            <a:br>
              <a:rPr lang="ru-RU" altLang="ru-RU" sz="2800" dirty="0"/>
            </a:br>
            <a:r>
              <a:rPr lang="ru-RU" altLang="ru-RU" sz="2800" dirty="0"/>
              <a:t>Учебное пособие в котором содержится методика проведения интервью и вопросники по разным проблемам истории </a:t>
            </a:r>
            <a:r>
              <a:rPr lang="en-US" altLang="ru-RU" sz="2800" dirty="0"/>
              <a:t>XX</a:t>
            </a:r>
            <a:r>
              <a:rPr lang="ru-RU" altLang="ru-RU" sz="2800" dirty="0"/>
              <a:t> столетия и по этнографии.</a:t>
            </a:r>
            <a:br>
              <a:rPr lang="ru-RU" altLang="ru-RU" sz="2800" dirty="0"/>
            </a:br>
            <a:r>
              <a:rPr lang="ru-RU" altLang="ru-RU" sz="2800" dirty="0"/>
              <a:t>Адрес: </a:t>
            </a:r>
            <a:r>
              <a:rPr lang="en-US" altLang="ru-RU" sz="2800" dirty="0"/>
              <a:t>https://old.altspu.ru/history/nil/lik/lik_ethno/</a:t>
            </a: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r>
              <a:rPr lang="ru-RU" altLang="ru-RU" sz="2800" dirty="0"/>
              <a:t>Есть </a:t>
            </a:r>
            <a:r>
              <a:rPr lang="ru-RU" sz="2800" dirty="0"/>
              <a:t>в районных библиотеках Алтайского края</a:t>
            </a:r>
            <a:endParaRPr lang="ru-RU" altLang="ru-RU" sz="2800" dirty="0"/>
          </a:p>
        </p:txBody>
      </p:sp>
      <p:pic>
        <p:nvPicPr>
          <p:cNvPr id="3076" name="Picture 2" descr="C:\Users\Администратор\Desktop\1326709603_shheglova-uchebnik.jpg">
            <a:extLst>
              <a:ext uri="{FF2B5EF4-FFF2-40B4-BE49-F238E27FC236}">
                <a16:creationId xmlns:a16="http://schemas.microsoft.com/office/drawing/2014/main" id="{E9D27D0E-E938-4370-B54B-1496C22E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39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0" descr="C:\Users\Администратор\Downloads\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53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4A50A-ED6F-45B2-B055-39C124CDCA8B}"/>
              </a:ext>
            </a:extLst>
          </p:cNvPr>
          <p:cNvSpPr/>
          <p:nvPr/>
        </p:nvSpPr>
        <p:spPr>
          <a:xfrm>
            <a:off x="38470" y="0"/>
            <a:ext cx="2837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Адрес для ознакомления: </a:t>
            </a:r>
            <a:r>
              <a:rPr lang="en-US" altLang="ru-RU" dirty="0">
                <a:hlinkClick r:id="rId3"/>
              </a:rPr>
              <a:t>https://old.altspu.ru/history/oi_chair/oi_info/10772-shheglova-tk.html</a:t>
            </a:r>
            <a:endParaRPr lang="ru-RU" altLang="ru-RU" dirty="0"/>
          </a:p>
          <a:p>
            <a:endParaRPr lang="ru-RU" dirty="0"/>
          </a:p>
          <a:p>
            <a:r>
              <a:rPr lang="ru-RU" dirty="0"/>
              <a:t>Будет в районных библиотеках в начале 2020 года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D7502-6AA5-4554-AD33-97F5D935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Координаты для связи: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D733A-6C87-4515-8B84-4EA35718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Алтайский государственный педагогический университет</a:t>
            </a:r>
            <a:br>
              <a:rPr lang="ru-RU" altLang="ru-RU" b="1" dirty="0">
                <a:solidFill>
                  <a:srgbClr val="000000"/>
                </a:solidFill>
              </a:rPr>
            </a:br>
            <a:endParaRPr lang="ru-RU" altLang="ru-RU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altLang="ru-RU" b="1" dirty="0" err="1">
                <a:solidFill>
                  <a:srgbClr val="000000"/>
                </a:solidFill>
              </a:rPr>
              <a:t>р.т</a:t>
            </a:r>
            <a:r>
              <a:rPr lang="ru-RU" altLang="ru-RU" b="1" dirty="0">
                <a:solidFill>
                  <a:srgbClr val="000000"/>
                </a:solidFill>
              </a:rPr>
              <a:t>. 385 2 205 388</a:t>
            </a:r>
            <a:br>
              <a:rPr lang="ru-RU" altLang="ru-RU" b="1" dirty="0">
                <a:solidFill>
                  <a:srgbClr val="000000"/>
                </a:solidFill>
              </a:rPr>
            </a:br>
            <a:endParaRPr lang="ru-RU" altLang="ru-RU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Адрес: </a:t>
            </a:r>
            <a:r>
              <a:rPr lang="en-US" dirty="0">
                <a:hlinkClick r:id="rId2"/>
              </a:rPr>
              <a:t>ist-oi@altspu.ru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Сайт: </a:t>
            </a:r>
            <a:r>
              <a:rPr lang="en-US" dirty="0">
                <a:hlinkClick r:id="rId3"/>
              </a:rPr>
              <a:t>https://old.altspu.ru/history/oi_chair/oi_info/1077</a:t>
            </a:r>
            <a:endParaRPr lang="ru-RU" dirty="0"/>
          </a:p>
          <a:p>
            <a:pPr marL="0" indent="0">
              <a:buNone/>
            </a:pPr>
            <a:r>
              <a:rPr lang="en-US" altLang="ru-RU" dirty="0">
                <a:hlinkClick r:id="rId4"/>
              </a:rPr>
              <a:t>https://old.altspu.ru/hir/nir_sch/</a:t>
            </a:r>
            <a:endParaRPr lang="ru-RU" altLang="ru-RU" dirty="0"/>
          </a:p>
          <a:p>
            <a:pPr marL="0" indent="0">
              <a:buNone/>
            </a:pPr>
            <a:r>
              <a:rPr lang="en-US" altLang="ru-RU" dirty="0">
                <a:hlinkClick r:id="rId5"/>
              </a:rPr>
              <a:t>https://old.altspu.ru/history/nil/lik/lik_ethno/</a:t>
            </a:r>
            <a:r>
              <a:rPr lang="en-US" altLang="ru-RU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3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F1056B59-5349-4CAE-8070-46DF551B9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17" y="0"/>
            <a:ext cx="11820939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3200" dirty="0"/>
              <a:t>Искусство интервьюирования состоит в том, чтобы уметь и знать: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3200" dirty="0"/>
          </a:p>
          <a:p>
            <a:pPr>
              <a:lnSpc>
                <a:spcPct val="90000"/>
              </a:lnSpc>
            </a:pPr>
            <a:r>
              <a:rPr lang="ru-RU" altLang="ru-RU" sz="3200" dirty="0"/>
              <a:t>о чем именно спрашивать (владеть знаниями об истории и культуре)</a:t>
            </a:r>
          </a:p>
          <a:p>
            <a:pPr>
              <a:lnSpc>
                <a:spcPct val="90000"/>
              </a:lnSpc>
            </a:pPr>
            <a:r>
              <a:rPr lang="ru-RU" altLang="ru-RU" sz="3200" dirty="0"/>
              <a:t>как спрашивать (умение общения, этика взаимоотношений).</a:t>
            </a:r>
          </a:p>
          <a:p>
            <a:pPr>
              <a:lnSpc>
                <a:spcPct val="90000"/>
              </a:lnSpc>
            </a:pPr>
            <a:r>
              <a:rPr lang="ru-RU" altLang="ru-RU" sz="3200" dirty="0"/>
              <a:t>кого спрашивать (учитывать социальную, этническую, конфессиональную принадлежность, возраст и </a:t>
            </a:r>
            <a:r>
              <a:rPr lang="ru-RU" altLang="ru-RU" sz="3200" u="sng" dirty="0"/>
              <a:t>состояние здоровья</a:t>
            </a:r>
            <a:r>
              <a:rPr lang="ru-RU" altLang="ru-RU" sz="3200" dirty="0"/>
              <a:t>).</a:t>
            </a:r>
          </a:p>
          <a:p>
            <a:pPr>
              <a:lnSpc>
                <a:spcPct val="90000"/>
              </a:lnSpc>
            </a:pPr>
            <a:r>
              <a:rPr lang="ru-RU" altLang="ru-RU" sz="3200" dirty="0"/>
              <a:t>какие задавать вопросы (для этого пользоваться вопросниками).</a:t>
            </a:r>
          </a:p>
          <a:p>
            <a:pPr>
              <a:lnSpc>
                <a:spcPct val="90000"/>
              </a:lnSpc>
            </a:pPr>
            <a:r>
              <a:rPr lang="ru-RU" altLang="ru-RU" sz="3200" dirty="0"/>
              <a:t>Где вести интервью (учитывать время, место, условия опроса, состояние и личность опрашиваемого).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2A13B0-88AB-4CB2-BFD9-B5D0DD8A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43962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1216382A-87C1-4671-8362-D779E5A7E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4070" y="3752850"/>
            <a:ext cx="11285326" cy="31051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altLang="ru-RU" i="1" dirty="0"/>
              <a:t>По </a:t>
            </a:r>
            <a:r>
              <a:rPr lang="ru-RU" altLang="ru-RU" b="1" i="1" u="sng" dirty="0"/>
              <a:t>форме интервью может быть:</a:t>
            </a:r>
            <a:endParaRPr lang="ru-RU" altLang="ru-RU" dirty="0"/>
          </a:p>
          <a:p>
            <a:pPr>
              <a:buFontTx/>
              <a:buNone/>
            </a:pPr>
            <a:r>
              <a:rPr lang="ru-RU" altLang="ru-RU" dirty="0"/>
              <a:t>- Парное</a:t>
            </a:r>
          </a:p>
          <a:p>
            <a:pPr>
              <a:buFontTx/>
              <a:buChar char="-"/>
            </a:pPr>
            <a:r>
              <a:rPr lang="ru-RU" altLang="ru-RU" dirty="0"/>
              <a:t>Групповое (1 интервьюер и несколько респондентов). </a:t>
            </a:r>
          </a:p>
          <a:p>
            <a:pPr>
              <a:buFontTx/>
              <a:buChar char="-"/>
            </a:pPr>
            <a:r>
              <a:rPr lang="ru-RU" altLang="ru-RU" dirty="0"/>
              <a:t>Групповое (несколько интервьюеров и 1 респондент). Эффективно для обучения.</a:t>
            </a:r>
          </a:p>
          <a:p>
            <a:pPr>
              <a:buFontTx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E53009A-A9A0-4312-A9E0-1ADFFA069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52401"/>
            <a:ext cx="11953460" cy="834886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+mn-lt"/>
              </a:rPr>
              <a:t>Логика проведения исторического интервью.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78336FA-7226-40A2-8614-944F640BB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97496"/>
            <a:ext cx="12192000" cy="52081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b="1" dirty="0"/>
              <a:t>Первый этап</a:t>
            </a:r>
            <a:r>
              <a:rPr lang="ru-RU" altLang="ru-RU" dirty="0"/>
              <a:t>: </a:t>
            </a:r>
            <a:r>
              <a:rPr lang="ru-RU" altLang="ru-RU" b="1" dirty="0"/>
              <a:t>разогревающий, вводящий, ознакомительный</a:t>
            </a:r>
            <a:endParaRPr lang="ru-RU" altLang="ru-RU" dirty="0"/>
          </a:p>
          <a:p>
            <a:r>
              <a:rPr lang="ru-RU" altLang="ru-RU" dirty="0"/>
              <a:t>Обговорить с респондентом цель, условия проведения интервью и его запись: вручную, </a:t>
            </a:r>
            <a:r>
              <a:rPr lang="ru-RU" altLang="ru-RU" dirty="0" err="1"/>
              <a:t>аудизапись</a:t>
            </a:r>
            <a:r>
              <a:rPr lang="ru-RU" altLang="ru-RU" dirty="0"/>
              <a:t> или видеосъемка, а также использование информации.</a:t>
            </a:r>
          </a:p>
          <a:p>
            <a:r>
              <a:rPr lang="ru-RU" altLang="ru-RU" dirty="0"/>
              <a:t>Установить контакт,</a:t>
            </a:r>
            <a:r>
              <a:rPr lang="ru-RU" altLang="ru-RU" b="1" dirty="0"/>
              <a:t> </a:t>
            </a:r>
            <a:r>
              <a:rPr lang="ru-RU" altLang="ru-RU" dirty="0"/>
              <a:t>вызвать интерес к беседе.</a:t>
            </a:r>
          </a:p>
          <a:p>
            <a:r>
              <a:rPr lang="ru-RU" altLang="ru-RU" dirty="0"/>
              <a:t>Объяснить цель беседы, , убедить людей, как важны для науки их знания (</a:t>
            </a:r>
            <a:r>
              <a:rPr lang="ru-RU" altLang="ru-RU" b="1" dirty="0"/>
              <a:t>правило 4-ех минут</a:t>
            </a:r>
            <a:r>
              <a:rPr lang="ru-RU" altLang="ru-RU" dirty="0"/>
              <a:t>)</a:t>
            </a:r>
          </a:p>
          <a:p>
            <a:r>
              <a:rPr lang="ru-RU" altLang="ru-RU" dirty="0"/>
              <a:t>Предоставить респонденту информации о себе (школьник, студент, учитель, преподаватель) и организацию, которую представляешь (школа, институт и т.д.).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DC67550-E3C7-4652-8149-B2675745F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072" y="152397"/>
            <a:ext cx="6471708" cy="1050666"/>
          </a:xfrm>
        </p:spPr>
        <p:txBody>
          <a:bodyPr>
            <a:normAutofit fontScale="90000"/>
          </a:bodyPr>
          <a:lstStyle/>
          <a:p>
            <a:r>
              <a:rPr lang="ru-RU" altLang="ru-RU" sz="4100" b="1" dirty="0"/>
              <a:t>Оформление паспорта материалов интервью</a:t>
            </a:r>
            <a:endParaRPr lang="ru-RU" altLang="ru-RU" sz="41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0D62D7-90A4-42C6-AD88-1B9A9A080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03063"/>
            <a:ext cx="6582780" cy="5654937"/>
          </a:xfrm>
        </p:spPr>
        <p:txBody>
          <a:bodyPr anchor="t">
            <a:noAutofit/>
          </a:bodyPr>
          <a:lstStyle/>
          <a:p>
            <a:r>
              <a:rPr lang="ru-RU" altLang="ru-RU" dirty="0"/>
              <a:t>Ф. И. О., пол</a:t>
            </a:r>
          </a:p>
          <a:p>
            <a:r>
              <a:rPr lang="ru-RU" altLang="ru-RU" dirty="0"/>
              <a:t>Год рождения и место рождения.</a:t>
            </a:r>
          </a:p>
          <a:p>
            <a:r>
              <a:rPr lang="ru-RU" altLang="ru-RU" dirty="0"/>
              <a:t>Образование, где и в каком качестве работал и работает (если на пенсии, то с какого времени).</a:t>
            </a:r>
          </a:p>
          <a:p>
            <a:r>
              <a:rPr lang="ru-RU" altLang="ru-RU" dirty="0"/>
              <a:t>Где жили в годы войны</a:t>
            </a:r>
          </a:p>
          <a:p>
            <a:r>
              <a:rPr lang="ru-RU" altLang="ru-RU" dirty="0"/>
              <a:t>Вероисповедание</a:t>
            </a:r>
          </a:p>
          <a:p>
            <a:r>
              <a:rPr lang="ru-RU" altLang="ru-RU" dirty="0"/>
              <a:t>Этническая принадлежность</a:t>
            </a:r>
          </a:p>
          <a:p>
            <a:r>
              <a:rPr lang="ru-RU" altLang="ru-RU" dirty="0"/>
              <a:t>Адрес. Контактная информация.</a:t>
            </a:r>
          </a:p>
          <a:p>
            <a:endParaRPr lang="ru-RU" altLang="ru-RU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6613F-EA20-4E93-91CA-A8061D535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22017" b="1"/>
          <a:stretch/>
        </p:blipFill>
        <p:spPr>
          <a:xfrm>
            <a:off x="7747530" y="-2"/>
            <a:ext cx="4444470" cy="4618497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D239FC-5A1E-413D-9AFE-9FD67388C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563563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latin typeface="+mn-lt"/>
              </a:rPr>
              <a:t>Категории респондентов</a:t>
            </a:r>
            <a:r>
              <a:rPr lang="ru-RU" altLang="ru-RU" sz="3600" dirty="0">
                <a:latin typeface="+mn-lt"/>
              </a:rPr>
              <a:t>.</a:t>
            </a:r>
            <a:r>
              <a:rPr lang="ru-RU" altLang="ru-RU" sz="2400" dirty="0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3320BFB-614D-4349-BDEA-CDFA8DFFD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106680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b="1" dirty="0" err="1"/>
              <a:t>Визуалы</a:t>
            </a:r>
            <a:r>
              <a:rPr lang="ru-RU" altLang="ru-RU" sz="3200" dirty="0"/>
              <a:t> – воспринимают через органы зрения. Для них характерны быстрый темп речи, высокий голос, жестикуляция руками. </a:t>
            </a:r>
            <a:r>
              <a:rPr lang="ru-RU" altLang="ru-RU" sz="3200" dirty="0" err="1"/>
              <a:t>Визуалы</a:t>
            </a:r>
            <a:r>
              <a:rPr lang="ru-RU" altLang="ru-RU" sz="3200" dirty="0"/>
              <a:t> обладают большой скоростью реакции, </a:t>
            </a:r>
            <a:r>
              <a:rPr lang="ru-RU" altLang="ru-RU" sz="3200" i="1" dirty="0"/>
              <a:t>мыслят образами</a:t>
            </a:r>
            <a:r>
              <a:rPr lang="ru-RU" altLang="ru-RU" sz="3200" dirty="0"/>
              <a:t>. </a:t>
            </a:r>
            <a:r>
              <a:rPr lang="ru-RU" altLang="ru-RU" sz="3200" u="sng" dirty="0"/>
              <a:t>Оценивают собеседника по внешним проявлениям</a:t>
            </a:r>
            <a:r>
              <a:rPr lang="ru-RU" altLang="ru-RU" sz="32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b="1" dirty="0" err="1"/>
              <a:t>Аудиалы</a:t>
            </a:r>
            <a:r>
              <a:rPr lang="ru-RU" altLang="ru-RU" sz="3200" dirty="0"/>
              <a:t> – воспринимают через слух, говорят размеренно и монотонно. Ход их рассуждений и раздумий строго упорядочен, поэтому </a:t>
            </a:r>
            <a:r>
              <a:rPr lang="ru-RU" altLang="ru-RU" sz="3200" u="sng" dirty="0"/>
              <a:t>их легко сбить, как только перебьешь рассказ</a:t>
            </a:r>
            <a:r>
              <a:rPr lang="ru-RU" altLang="ru-RU" sz="32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3200" b="1" dirty="0" err="1"/>
              <a:t>Кинестики</a:t>
            </a:r>
            <a:r>
              <a:rPr lang="ru-RU" altLang="ru-RU" sz="3200" dirty="0"/>
              <a:t> – воспринимают через осязание. Для них важны близкие контакты с собеседником, </a:t>
            </a:r>
            <a:r>
              <a:rPr lang="ru-RU" altLang="ru-RU" sz="3200" u="sng" dirty="0"/>
              <a:t>во время беседы они садятся как можно ближе</a:t>
            </a:r>
            <a:r>
              <a:rPr lang="ru-RU" altLang="ru-RU" sz="3200" dirty="0"/>
              <a:t>, касаются руками, говорят медленно.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633F27E-21A4-41A2-8DF0-B4B2C8FA6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6017"/>
            <a:ext cx="12085983" cy="1060173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latin typeface="+mn-lt"/>
              </a:rPr>
              <a:t>Условия проведения интервью. Способы стимулирования рассказчиков.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87F581-B590-4C04-AA53-66BAB75E2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17" y="1378226"/>
            <a:ext cx="11979967" cy="5479773"/>
          </a:xfrm>
        </p:spPr>
        <p:txBody>
          <a:bodyPr>
            <a:normAutofit/>
          </a:bodyPr>
          <a:lstStyle/>
          <a:p>
            <a:pPr marL="609600" indent="-609600"/>
            <a:r>
              <a:rPr lang="ru-RU" altLang="ru-RU" sz="3200" dirty="0"/>
              <a:t>оптимальное время и место для опроса </a:t>
            </a:r>
          </a:p>
          <a:p>
            <a:pPr marL="609600" indent="-609600"/>
            <a:r>
              <a:rPr lang="ru-RU" altLang="ru-RU" sz="3200" dirty="0"/>
              <a:t>психологические приемы ведения беседы: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3200" b="1" dirty="0"/>
              <a:t>Умение слушать</a:t>
            </a:r>
            <a:r>
              <a:rPr lang="ru-RU" altLang="ru-RU" sz="3200" dirty="0"/>
              <a:t> и способы поощрения к ответу: внимательный взгляд, одобрительный кивок, благодарность за подробный ответ, восхищение памятью собеседника, неподдельная заинтересованность и т.д. 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3200" b="1" dirty="0"/>
              <a:t>Умение спрашивать</a:t>
            </a:r>
            <a:r>
              <a:rPr lang="ru-RU" altLang="ru-RU" sz="3200" dirty="0"/>
              <a:t> и стимулировать рассказ. </a:t>
            </a:r>
            <a:r>
              <a:rPr lang="ru-RU" altLang="ru-RU" sz="3200" i="1" dirty="0"/>
              <a:t>Искусство паузы</a:t>
            </a:r>
            <a:r>
              <a:rPr lang="ru-RU" altLang="ru-RU" sz="3200" dirty="0"/>
              <a:t>. И </a:t>
            </a:r>
            <a:r>
              <a:rPr lang="ru-RU" altLang="ru-RU" sz="3200" i="1" dirty="0"/>
              <a:t>молчание</a:t>
            </a:r>
            <a:r>
              <a:rPr lang="ru-RU" altLang="ru-RU" sz="3200" dirty="0"/>
              <a:t> и </a:t>
            </a:r>
            <a:r>
              <a:rPr lang="ru-RU" altLang="ru-RU" sz="3200" i="1" dirty="0"/>
              <a:t>паузы</a:t>
            </a:r>
            <a:r>
              <a:rPr lang="ru-RU" altLang="ru-RU" sz="3200" dirty="0"/>
              <a:t> могут служить своеобразными </a:t>
            </a:r>
            <a:r>
              <a:rPr lang="ru-RU" altLang="ru-RU" sz="3200" i="1" dirty="0"/>
              <a:t>типами вопросов</a:t>
            </a:r>
            <a:r>
              <a:rPr lang="ru-RU" altLang="ru-RU" sz="3200" dirty="0"/>
              <a:t>. </a:t>
            </a:r>
          </a:p>
          <a:p>
            <a:pPr marL="609600" indent="-609600"/>
            <a:r>
              <a:rPr lang="ru-RU" altLang="ru-RU" sz="3200" dirty="0"/>
              <a:t>Вид корреспондента, его мимика, жесты, позы, междометия и т.д.</a:t>
            </a:r>
          </a:p>
          <a:p>
            <a:pPr marL="609600" indent="-609600"/>
            <a:endParaRPr lang="ru-RU" alt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1743EA7-3628-4BE7-9FAF-8FB00309B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latin typeface="+mn-lt"/>
              </a:rPr>
              <a:t>Риски интервьюирования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554B5D9-4694-4B29-A3C0-C95A0E00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121920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u="sng" dirty="0"/>
              <a:t>Со стороны респондента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Возможно пожилые люди (следить за состоянием рассказчика)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«Больные» периоды в жизни респондента (депортация, репрессии, похоронки, крайне тяжелое материальное положение).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Латентная информация: страх перед последствиями за свою откровенность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Стрессовое состояние рассказчика и т.д.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u="sng" dirty="0"/>
              <a:t>Со стороны корреспондента</a:t>
            </a:r>
            <a:r>
              <a:rPr lang="ru-RU" altLang="ru-RU" sz="2400" dirty="0"/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оспаривание оценок респондента, поучения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влияния ведущего на содержание ответов и оценок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наоборот, полное устранение от контактов (организация </a:t>
            </a:r>
            <a:r>
              <a:rPr lang="ru-RU" altLang="ru-RU" sz="2400" dirty="0" err="1"/>
              <a:t>полумонолога</a:t>
            </a:r>
            <a:r>
              <a:rPr lang="ru-RU" altLang="ru-RU" sz="2400" dirty="0"/>
              <a:t> и т.д.)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крайность – восхищенно перебивать, громко и шумно реагировать, не давать закончить фразу эмоциональными реакциями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нетерпеливость </a:t>
            </a:r>
            <a:r>
              <a:rPr lang="ru-RU" altLang="ru-RU" sz="2400" dirty="0" err="1"/>
              <a:t>расспросчика</a:t>
            </a:r>
            <a:r>
              <a:rPr lang="ru-RU" altLang="ru-RU" sz="2400" dirty="0"/>
              <a:t> или его жесткое следование заранее спланированному плану и т.д.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/>
              <a:t>Существует </a:t>
            </a:r>
            <a:r>
              <a:rPr lang="ru-RU" altLang="ru-RU" sz="2400" b="1" dirty="0"/>
              <a:t>Кодекс интервьюера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05E8A23-4DDE-41D8-B546-9D40B392A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522" y="-1"/>
            <a:ext cx="10535478" cy="831367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+mn-lt"/>
              </a:rPr>
              <a:t>Завершающий этап интервью.</a:t>
            </a:r>
            <a:r>
              <a:rPr lang="ru-RU" altLang="ru-RU" sz="3200" b="1" dirty="0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628FD9-C6B1-4A7F-A2AF-22958B30C0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40904"/>
            <a:ext cx="12099234" cy="5917096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altLang="ru-RU" sz="2400" dirty="0"/>
              <a:t>Несложные вопросы (утомление, лучше договорится о другой встрече). Можно уточнить какие-либо вопросы, вернуться к недосказанному. 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400" dirty="0"/>
              <a:t>Качественная социология (формализованное интервью): оптимальная продолжительность интервью - 40-50 минут. Дальнейшее расспрашивание может не дать ожидаемого эффекта. 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400" dirty="0"/>
              <a:t>Устная история. Может успешно длиться и до 2-3 часов, если рассказчик сам разговорился и инициирует его продолжение (историческое </a:t>
            </a:r>
            <a:r>
              <a:rPr lang="ru-RU" altLang="ru-RU" sz="2400" dirty="0" err="1"/>
              <a:t>полуструктурированное</a:t>
            </a:r>
            <a:r>
              <a:rPr lang="ru-RU" altLang="ru-RU" sz="2400" dirty="0"/>
              <a:t> интервью. 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400" dirty="0"/>
              <a:t>Аудио-видеозапись, цифровой файл – Карточка:</a:t>
            </a:r>
          </a:p>
        </p:txBody>
      </p:sp>
      <p:graphicFrame>
        <p:nvGraphicFramePr>
          <p:cNvPr id="26668" name="Group 44">
            <a:extLst>
              <a:ext uri="{FF2B5EF4-FFF2-40B4-BE49-F238E27FC236}">
                <a16:creationId xmlns:a16="http://schemas.microsoft.com/office/drawing/2014/main" id="{F6B5C017-0D7B-4929-9C59-B76B5F17DF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3418372"/>
              </p:ext>
            </p:extLst>
          </p:nvPr>
        </p:nvGraphicFramePr>
        <p:xfrm>
          <a:off x="-1" y="4422775"/>
          <a:ext cx="12099235" cy="2325688"/>
        </p:xfrm>
        <a:graphic>
          <a:graphicData uri="http://schemas.openxmlformats.org/drawingml/2006/table">
            <a:tbl>
              <a:tblPr/>
              <a:tblGrid>
                <a:gridCol w="12099235">
                  <a:extLst>
                    <a:ext uri="{9D8B030D-6E8A-4147-A177-3AD203B41FA5}">
                      <a16:colId xmlns:a16="http://schemas.microsoft.com/office/drawing/2014/main" val="1249552884"/>
                    </a:ext>
                  </a:extLst>
                </a:gridCol>
              </a:tblGrid>
              <a:tr h="2325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Соколов Афанасий Степанович. </a:t>
                      </a: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С.Красные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Орлы, </a:t>
                      </a: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Чарышский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район. Потомок казачьего рода. 1908 г.р. Тракторист совхоза Маяк, рабочком, директор совхоза. В беседе принимает участие жена Елена Ивановна (Костылева, из смоленских переселенцев), 1908 г.р. Поярка совхоза Маяк. 105 мин. (15-.45-17.30). </a:t>
                      </a: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с.Маяк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Чарышский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район. В доме </a:t>
                      </a: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А.С.Соколова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09.07.2009 года. Часть 1. (ведет интервью </a:t>
                      </a: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М.П.Петрова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записывает </a:t>
                      </a:r>
                      <a:r>
                        <a:rPr kumimoji="0" lang="ru-RU" alt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И.Г.Русакова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8452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828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Интервью: искусство задавать вопросы и слушать ответы</vt:lpstr>
      <vt:lpstr>Презентация PowerPoint</vt:lpstr>
      <vt:lpstr>Презентация PowerPoint</vt:lpstr>
      <vt:lpstr>Логика проведения исторического интервью. </vt:lpstr>
      <vt:lpstr>Оформление паспорта материалов интервью</vt:lpstr>
      <vt:lpstr>Категории респондентов. </vt:lpstr>
      <vt:lpstr>Условия проведения интервью. Способы стимулирования рассказчиков. </vt:lpstr>
      <vt:lpstr>Риски интервьюирования</vt:lpstr>
      <vt:lpstr>Завершающий этап интервью. </vt:lpstr>
      <vt:lpstr>Презентация PowerPoint</vt:lpstr>
      <vt:lpstr>Презентация PowerPoint</vt:lpstr>
      <vt:lpstr>Адрес размещения монографии: https://old.altspu.ru/history/faculty/oi_chair/oi_library/2567-tk-shheglova-derevnya-i-krestyanstvo-altajskogo.html  Есть в районных библиотеках Алтайского края</vt:lpstr>
      <vt:lpstr>Глава посвященная Войне 1941 -1945 годов</vt:lpstr>
      <vt:lpstr> Учебное пособие в котором содержится методика проведения интервью и вопросники по разным проблемам истории XX столетия и по этнографии. Адрес: https://old.altspu.ru/history/nil/lik/lik_ethno/   Есть в районных библиотеках Алтайского края</vt:lpstr>
      <vt:lpstr>Презентация PowerPoint</vt:lpstr>
      <vt:lpstr>Координаты для связи: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Интервью: искусство задавать вопросы и слушать ответы</dc:title>
  <dc:creator>Павел Зоммер</dc:creator>
  <cp:lastModifiedBy>Щеглова Татьяна Кирилловна</cp:lastModifiedBy>
  <cp:revision>23</cp:revision>
  <dcterms:created xsi:type="dcterms:W3CDTF">2019-11-06T16:03:56Z</dcterms:created>
  <dcterms:modified xsi:type="dcterms:W3CDTF">2019-11-29T00:59:37Z</dcterms:modified>
</cp:coreProperties>
</file>